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12" r:id="rId1"/>
  </p:sldMasterIdLst>
  <p:notesMasterIdLst>
    <p:notesMasterId r:id="rId15"/>
  </p:notesMasterIdLst>
  <p:handoutMasterIdLst>
    <p:handoutMasterId r:id="rId16"/>
  </p:handoutMasterIdLst>
  <p:sldIdLst>
    <p:sldId id="711" r:id="rId2"/>
    <p:sldId id="709" r:id="rId3"/>
    <p:sldId id="708" r:id="rId4"/>
    <p:sldId id="716" r:id="rId5"/>
    <p:sldId id="717" r:id="rId6"/>
    <p:sldId id="710" r:id="rId7"/>
    <p:sldId id="704" r:id="rId8"/>
    <p:sldId id="707" r:id="rId9"/>
    <p:sldId id="719" r:id="rId10"/>
    <p:sldId id="718" r:id="rId11"/>
    <p:sldId id="703" r:id="rId12"/>
    <p:sldId id="720" r:id="rId13"/>
    <p:sldId id="722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6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4044">
          <p15:clr>
            <a:srgbClr val="A4A3A4"/>
          </p15:clr>
        </p15:guide>
        <p15:guide id="4" pos="325">
          <p15:clr>
            <a:srgbClr val="A4A3A4"/>
          </p15:clr>
        </p15:guide>
        <p15:guide id="5" pos="7355">
          <p15:clr>
            <a:srgbClr val="A4A3A4"/>
          </p15:clr>
        </p15:guide>
        <p15:guide id="6" pos="675">
          <p15:clr>
            <a:srgbClr val="A4A3A4"/>
          </p15:clr>
        </p15:guide>
        <p15:guide id="7" pos="7012">
          <p15:clr>
            <a:srgbClr val="A4A3A4"/>
          </p15:clr>
        </p15:guide>
        <p15:guide id="8" orient="horz" pos="3748">
          <p15:clr>
            <a:srgbClr val="A4A3A4"/>
          </p15:clr>
        </p15:guide>
        <p15:guide id="9" orient="horz" pos="12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BE00"/>
    <a:srgbClr val="0219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41" autoAdjust="0"/>
    <p:restoredTop sz="94291" autoAdjust="0"/>
  </p:normalViewPr>
  <p:slideViewPr>
    <p:cSldViewPr snapToGrid="0">
      <p:cViewPr varScale="1">
        <p:scale>
          <a:sx n="86" d="100"/>
          <a:sy n="86" d="100"/>
        </p:scale>
        <p:origin x="619" y="67"/>
      </p:cViewPr>
      <p:guideLst>
        <p:guide orient="horz" pos="296"/>
        <p:guide pos="3840"/>
        <p:guide orient="horz" pos="4044"/>
        <p:guide pos="325"/>
        <p:guide pos="7355"/>
        <p:guide pos="675"/>
        <p:guide pos="7012"/>
        <p:guide orient="horz" pos="3748"/>
        <p:guide orient="horz" pos="1296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  <a:pPr/>
              <a:t>5/24/2021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8B15269A-55FC-4585-922B-8CD092A70BCE}" type="datetimeFigureOut">
              <a:rPr lang="zh-CN" altLang="en-US" smtClean="0"/>
              <a:pPr/>
              <a:t>2021/5/24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DB8BF90E-C478-4C67-B34A-242B18FE30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5A1327B-56FF-43C3-9393-9AAD07462EE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8778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5A1327B-56FF-43C3-9393-9AAD07462EE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8778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5A1327B-56FF-43C3-9393-9AAD07462EE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7090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5A1327B-56FF-43C3-9393-9AAD07462EE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8778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5019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dirty="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5/24/2021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 dirty="0">
              <a:solidFill>
                <a:schemeClr val="accent1">
                  <a:tint val="20000"/>
                </a:schemeClr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213AF-26F6-41FA-8D85-E2C5388D6E58}" type="datetimeFigureOut">
              <a:rPr lang="en-US" smtClean="0"/>
              <a:pPr/>
              <a:t>5/24/2021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213AF-26F6-41FA-8D85-E2C5388D6E58}" type="datetimeFigureOut">
              <a:rPr lang="en-US" smtClean="0"/>
              <a:pPr/>
              <a:t>5/24/2021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2" y="1"/>
            <a:ext cx="12192003" cy="6858000"/>
            <a:chOff x="-1" y="1"/>
            <a:chExt cx="12192002" cy="6858000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-1" y="1"/>
              <a:ext cx="12192002" cy="6858000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-1" y="1"/>
              <a:ext cx="12192000" cy="6858000"/>
            </a:xfrm>
            <a:prstGeom prst="rect">
              <a:avLst/>
            </a:prstGeom>
            <a:solidFill>
              <a:schemeClr val="accent2">
                <a:lumMod val="5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latin typeface="Arial" panose="020B0604020202020204" pitchFamily="34" charset="0"/>
                <a:ea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8001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213AF-26F6-41FA-8D85-E2C5388D6E58}" type="datetimeFigureOut">
              <a:rPr lang="en-US" smtClean="0"/>
              <a:pPr/>
              <a:t>5/24/2021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213AF-26F6-41FA-8D85-E2C5388D6E58}" type="datetimeFigureOut">
              <a:rPr lang="en-US" smtClean="0"/>
              <a:pPr/>
              <a:t>5/24/2021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213AF-26F6-41FA-8D85-E2C5388D6E58}" type="datetimeFigureOut">
              <a:rPr lang="en-US" smtClean="0"/>
              <a:pPr/>
              <a:t>5/24/2021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213AF-26F6-41FA-8D85-E2C5388D6E58}" type="datetimeFigureOut">
              <a:rPr lang="en-US" smtClean="0"/>
              <a:pPr/>
              <a:t>5/24/2021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213AF-26F6-41FA-8D85-E2C5388D6E58}" type="datetimeFigureOut">
              <a:rPr lang="en-US" smtClean="0"/>
              <a:pPr/>
              <a:t>5/24/2021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213AF-26F6-41FA-8D85-E2C5388D6E58}" type="datetimeFigureOut">
              <a:rPr lang="en-US" smtClean="0"/>
              <a:pPr/>
              <a:t>5/24/2021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544213AF-26F6-41FA-8D85-E2C5388D6E58}" type="datetimeFigureOut">
              <a:rPr lang="en-US" smtClean="0"/>
              <a:pPr/>
              <a:t>5/24/2021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dirty="0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5/24/2021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955249" y="5001994"/>
            <a:ext cx="5069337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-71414" y="5785023"/>
            <a:ext cx="5069337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955249" y="5001994"/>
            <a:ext cx="5069337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-71414" y="5785023"/>
            <a:ext cx="5069337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7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44213AF-26F6-41FA-8D85-E2C5388D6E58}" type="datetimeFigureOut">
              <a:rPr lang="en-US" smtClean="0"/>
              <a:pPr/>
              <a:t>5/24/2021</a:t>
            </a:fld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000" dirty="0">
              <a:solidFill>
                <a:schemeClr val="tx1"/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5BBC35B-A44B-4119-B8DA-DE9E3DFADA20}" type="slidenum">
              <a:rPr kumimoji="0" lang="en-US" smtClean="0"/>
              <a:pPr/>
              <a:t>‹#›</a:t>
            </a:fld>
            <a:endParaRPr kumimoji="0" lang="en-US" sz="1000" b="0" dirty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649" r:id="rId13"/>
    <p:sldLayoutId id="2147483654" r:id="rId14"/>
    <p:sldLayoutId id="2147483655" r:id="rId15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0777" y="770964"/>
            <a:ext cx="63649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accent1"/>
                </a:solidFill>
                <a:latin typeface="Arial"/>
                <a:ea typeface="Arial" panose="020B0604020202020204" pitchFamily="34" charset="0"/>
                <a:cs typeface="Arial"/>
              </a:rPr>
              <a:t>Group ID: 17</a:t>
            </a:r>
            <a:endParaRPr lang="en-US" altLang="zh-CN" sz="4000" b="1" dirty="0">
              <a:solidFill>
                <a:schemeClr val="accent1"/>
              </a:solidFill>
              <a:latin typeface="Arial" panose="020B0604020202020204" pitchFamily="34" charset="0"/>
              <a:ea typeface="Arial" panose="020B0604020202020204" pitchFamily="34" charset="0"/>
              <a:cs typeface="Arial"/>
            </a:endParaRPr>
          </a:p>
        </p:txBody>
      </p:sp>
      <p:sp>
        <p:nvSpPr>
          <p:cNvPr id="3" name="文本框 21"/>
          <p:cNvSpPr txBox="1"/>
          <p:nvPr/>
        </p:nvSpPr>
        <p:spPr>
          <a:xfrm>
            <a:off x="2907515" y="1677391"/>
            <a:ext cx="6375247" cy="30469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3200" b="1" spc="600" dirty="0">
                <a:latin typeface="Arial"/>
                <a:ea typeface="Arial" panose="020B0604020202020204" pitchFamily="34" charset="0"/>
                <a:cs typeface="Arial"/>
                <a:sym typeface="Arial" panose="020B0604020202020204" pitchFamily="34" charset="0"/>
              </a:rPr>
              <a:t>-Group Members-</a:t>
            </a:r>
          </a:p>
          <a:p>
            <a:pPr algn="ctr"/>
            <a:endParaRPr lang="en-US" altLang="zh-CN" sz="2000" spc="600" dirty="0">
              <a:latin typeface="Arial" panose="020B0604020202020204" pitchFamily="34" charset="0"/>
              <a:ea typeface="Arial" panose="020B0604020202020204" pitchFamily="34" charset="0"/>
              <a:sym typeface="Arial" panose="020B0604020202020204" pitchFamily="34" charset="0"/>
            </a:endParaRPr>
          </a:p>
          <a:p>
            <a:pPr algn="ctr"/>
            <a:r>
              <a:rPr lang="en-US" altLang="zh-CN" sz="2000" b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 panose="020B0604020202020204" pitchFamily="34" charset="0"/>
                <a:cs typeface="Arial"/>
                <a:sym typeface="Arial" panose="020B0604020202020204" pitchFamily="34" charset="0"/>
              </a:rPr>
              <a:t>Aakash Manjrekar (17101A0071)</a:t>
            </a:r>
            <a:endParaRPr lang="en-US" altLang="zh-CN" sz="20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ea typeface="Arial" panose="020B0604020202020204" pitchFamily="34" charset="0"/>
              <a:cs typeface="Arial"/>
            </a:endParaRPr>
          </a:p>
          <a:p>
            <a:pPr algn="ctr"/>
            <a:endParaRPr lang="en-US" altLang="zh-CN" sz="2000" spc="300" dirty="0">
              <a:latin typeface="Arial" panose="020B0604020202020204" pitchFamily="34" charset="0"/>
              <a:ea typeface="Arial" panose="020B0604020202020204" pitchFamily="34" charset="0"/>
              <a:sym typeface="Arial" panose="020B0604020202020204" pitchFamily="34" charset="0"/>
            </a:endParaRPr>
          </a:p>
          <a:p>
            <a:pPr algn="ctr"/>
            <a:r>
              <a:rPr lang="en-US" altLang="zh-CN" sz="2000" b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 panose="020B0604020202020204" pitchFamily="34" charset="0"/>
                <a:cs typeface="Arial"/>
                <a:sym typeface="Arial" panose="020B0604020202020204" pitchFamily="34" charset="0"/>
              </a:rPr>
              <a:t>Atharvan Chavan (18101A2001)</a:t>
            </a:r>
            <a:endParaRPr lang="en-US" altLang="zh-CN" sz="20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ea typeface="Arial" panose="020B0604020202020204" pitchFamily="34" charset="0"/>
              <a:cs typeface="Arial"/>
            </a:endParaRPr>
          </a:p>
          <a:p>
            <a:pPr algn="ctr"/>
            <a:endParaRPr lang="en-US" altLang="zh-CN" sz="2000" spc="300" dirty="0">
              <a:latin typeface="Arial" panose="020B0604020202020204" pitchFamily="34" charset="0"/>
              <a:ea typeface="Arial" panose="020B0604020202020204" pitchFamily="34" charset="0"/>
              <a:sym typeface="Arial" panose="020B0604020202020204" pitchFamily="34" charset="0"/>
            </a:endParaRPr>
          </a:p>
          <a:p>
            <a:pPr algn="ctr"/>
            <a:r>
              <a:rPr lang="en-US" altLang="zh-CN" sz="2000" b="1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 panose="020B0604020202020204" pitchFamily="34" charset="0"/>
                <a:cs typeface="Arial"/>
                <a:sym typeface="Arial" panose="020B0604020202020204" pitchFamily="34" charset="0"/>
              </a:rPr>
              <a:t>Siddhesh Shivgan (18101A2007)</a:t>
            </a:r>
            <a:endParaRPr lang="en-US" altLang="zh-CN" sz="20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ea typeface="Arial" panose="020B0604020202020204" pitchFamily="34" charset="0"/>
              <a:cs typeface="Arial"/>
            </a:endParaRPr>
          </a:p>
          <a:p>
            <a:pPr algn="ctr"/>
            <a:endParaRPr lang="en-US" sz="2000" dirty="0"/>
          </a:p>
          <a:p>
            <a:pPr algn="ctr"/>
            <a:endParaRPr lang="en-US" altLang="zh-CN" sz="2000" spc="600" dirty="0">
              <a:latin typeface="Arial" panose="020B0604020202020204" pitchFamily="34" charset="0"/>
              <a:ea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文本框 21"/>
          <p:cNvSpPr txBox="1"/>
          <p:nvPr/>
        </p:nvSpPr>
        <p:spPr>
          <a:xfrm>
            <a:off x="2739151" y="4699777"/>
            <a:ext cx="6588191" cy="12618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3200" b="1" spc="600" dirty="0">
                <a:latin typeface="Arial"/>
                <a:ea typeface="Arial" panose="020B0604020202020204" pitchFamily="34" charset="0"/>
                <a:cs typeface="Arial"/>
                <a:sym typeface="Arial" panose="020B0604020202020204" pitchFamily="34" charset="0"/>
              </a:rPr>
              <a:t>-Under the Guidance of-</a:t>
            </a:r>
          </a:p>
          <a:p>
            <a:pPr algn="ctr"/>
            <a:endParaRPr lang="en-US" altLang="zh-CN" sz="2000" b="1" spc="600" dirty="0">
              <a:latin typeface="Arial"/>
              <a:ea typeface="Arial" panose="020B0604020202020204" pitchFamily="34" charset="0"/>
              <a:cs typeface="Arial"/>
              <a:sym typeface="Arial" panose="020B0604020202020204" pitchFamily="34" charset="0"/>
            </a:endParaRPr>
          </a:p>
          <a:p>
            <a:pPr algn="ctr"/>
            <a:r>
              <a:rPr lang="en-US" altLang="zh-CN" sz="2400" b="1" spc="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 panose="020B0604020202020204" pitchFamily="34" charset="0"/>
                <a:cs typeface="Arial"/>
                <a:sym typeface="Arial" panose="020B0604020202020204" pitchFamily="34" charset="0"/>
              </a:rPr>
              <a:t>Prof. Vinita Bhandiwad</a:t>
            </a:r>
            <a:endParaRPr lang="en-US" altLang="zh-CN" sz="2400" b="1" spc="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ea typeface="Arial" panose="020B0604020202020204" pitchFamily="34" charset="0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组合 91"/>
          <p:cNvGrpSpPr/>
          <p:nvPr/>
        </p:nvGrpSpPr>
        <p:grpSpPr>
          <a:xfrm>
            <a:off x="745723" y="274454"/>
            <a:ext cx="10688715" cy="968189"/>
            <a:chOff x="2786920" y="742162"/>
            <a:chExt cx="6618160" cy="968189"/>
          </a:xfrm>
        </p:grpSpPr>
        <p:sp>
          <p:nvSpPr>
            <p:cNvPr id="114" name="矩形 113"/>
            <p:cNvSpPr/>
            <p:nvPr/>
          </p:nvSpPr>
          <p:spPr>
            <a:xfrm>
              <a:off x="4856920" y="1132898"/>
              <a:ext cx="2478160" cy="3067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4856399" y="756244"/>
              <a:ext cx="247920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b="1" spc="300" dirty="0">
                  <a:solidFill>
                    <a:schemeClr val="accent1"/>
                  </a:solidFill>
                  <a:latin typeface="Arial" panose="020B0604020202020204" pitchFamily="34" charset="0"/>
                  <a:ea typeface="Arial" panose="020B0604020202020204" pitchFamily="34" charset="0"/>
                  <a:sym typeface="Arial" panose="020B0604020202020204" pitchFamily="34" charset="0"/>
                </a:rPr>
                <a:t>IMPLEMENTATION</a:t>
              </a:r>
            </a:p>
          </p:txBody>
        </p:sp>
        <p:grpSp>
          <p:nvGrpSpPr>
            <p:cNvPr id="119" name="组合 118"/>
            <p:cNvGrpSpPr/>
            <p:nvPr/>
          </p:nvGrpSpPr>
          <p:grpSpPr>
            <a:xfrm>
              <a:off x="7065080" y="742162"/>
              <a:ext cx="2340000" cy="537302"/>
              <a:chOff x="7065080" y="742162"/>
              <a:chExt cx="2340000" cy="537302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7263080" y="742162"/>
                <a:ext cx="342000" cy="72000"/>
                <a:chOff x="7263080" y="742162"/>
                <a:chExt cx="342000" cy="72000"/>
              </a:xfrm>
            </p:grpSpPr>
            <p:cxnSp>
              <p:nvCxnSpPr>
                <p:cNvPr id="131" name="直接连接符 130"/>
                <p:cNvCxnSpPr/>
                <p:nvPr/>
              </p:nvCxnSpPr>
              <p:spPr>
                <a:xfrm>
                  <a:off x="733508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2" name="椭圆 131"/>
                <p:cNvSpPr>
                  <a:spLocks noChangeAspect="1"/>
                </p:cNvSpPr>
                <p:nvPr/>
              </p:nvSpPr>
              <p:spPr>
                <a:xfrm>
                  <a:off x="726308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128" name="直接连接符 127"/>
              <p:cNvCxnSpPr/>
              <p:nvPr/>
            </p:nvCxnSpPr>
            <p:spPr>
              <a:xfrm>
                <a:off x="706508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接连接符 128"/>
              <p:cNvCxnSpPr/>
              <p:nvPr/>
            </p:nvCxnSpPr>
            <p:spPr>
              <a:xfrm>
                <a:off x="760508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/>
              <p:cNvCxnSpPr/>
              <p:nvPr/>
            </p:nvCxnSpPr>
            <p:spPr>
              <a:xfrm>
                <a:off x="760508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2786920" y="742162"/>
              <a:ext cx="2340000" cy="537302"/>
              <a:chOff x="2786920" y="742162"/>
              <a:chExt cx="2340000" cy="537302"/>
            </a:xfrm>
          </p:grpSpPr>
          <p:grpSp>
            <p:nvGrpSpPr>
              <p:cNvPr id="121" name="组合 120"/>
              <p:cNvGrpSpPr/>
              <p:nvPr/>
            </p:nvGrpSpPr>
            <p:grpSpPr>
              <a:xfrm>
                <a:off x="4586920" y="742162"/>
                <a:ext cx="342000" cy="72000"/>
                <a:chOff x="4586920" y="742162"/>
                <a:chExt cx="342000" cy="72000"/>
              </a:xfrm>
            </p:grpSpPr>
            <p:cxnSp>
              <p:nvCxnSpPr>
                <p:cNvPr id="125" name="直接连接符 124"/>
                <p:cNvCxnSpPr/>
                <p:nvPr/>
              </p:nvCxnSpPr>
              <p:spPr>
                <a:xfrm flipH="1">
                  <a:off x="458692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6" name="椭圆 125"/>
                <p:cNvSpPr>
                  <a:spLocks noChangeAspect="1"/>
                </p:cNvSpPr>
                <p:nvPr/>
              </p:nvSpPr>
              <p:spPr>
                <a:xfrm flipH="1">
                  <a:off x="485692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122" name="直接连接符 121"/>
              <p:cNvCxnSpPr/>
              <p:nvPr/>
            </p:nvCxnSpPr>
            <p:spPr>
              <a:xfrm flipH="1">
                <a:off x="458692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/>
              <p:nvPr/>
            </p:nvCxnSpPr>
            <p:spPr>
              <a:xfrm>
                <a:off x="458692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接连接符 123"/>
              <p:cNvCxnSpPr/>
              <p:nvPr/>
            </p:nvCxnSpPr>
            <p:spPr>
              <a:xfrm flipH="1">
                <a:off x="278692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7C12726-0D59-42A2-A5CC-B7F7BC85541C}"/>
              </a:ext>
            </a:extLst>
          </p:cNvPr>
          <p:cNvSpPr txBox="1"/>
          <p:nvPr/>
        </p:nvSpPr>
        <p:spPr>
          <a:xfrm>
            <a:off x="1531993" y="6067806"/>
            <a:ext cx="803502" cy="5539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2923DFF-D484-4006-960C-FEA28AC79658}"/>
              </a:ext>
            </a:extLst>
          </p:cNvPr>
          <p:cNvSpPr txBox="1"/>
          <p:nvPr/>
        </p:nvSpPr>
        <p:spPr>
          <a:xfrm>
            <a:off x="4804783" y="6046244"/>
            <a:ext cx="803502" cy="5539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24520FF-DA3D-4664-86C8-A3D4B1CCF85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785" y="1256725"/>
            <a:ext cx="2767609" cy="450120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DEC5D0-5D31-4A25-8F7D-20346B1A4544}"/>
              </a:ext>
            </a:extLst>
          </p:cNvPr>
          <p:cNvSpPr txBox="1"/>
          <p:nvPr/>
        </p:nvSpPr>
        <p:spPr>
          <a:xfrm>
            <a:off x="2222456" y="5888873"/>
            <a:ext cx="15729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Graph Analysis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09BDAF3-DDA2-4AF5-9392-9EF2EE17708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6809" y="1271790"/>
            <a:ext cx="2767610" cy="450120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6B7424-83C3-4628-84F1-5FBA80B09853}"/>
              </a:ext>
            </a:extLst>
          </p:cNvPr>
          <p:cNvSpPr txBox="1"/>
          <p:nvPr/>
        </p:nvSpPr>
        <p:spPr>
          <a:xfrm>
            <a:off x="8077573" y="5913917"/>
            <a:ext cx="15729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 err="1">
                <a:latin typeface="Arial" panose="020B0604020202020204" pitchFamily="34" charset="0"/>
                <a:cs typeface="Arial" panose="020B0604020202020204" pitchFamily="34" charset="0"/>
              </a:rPr>
              <a:t>Piechart</a:t>
            </a:r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 Analysis</a:t>
            </a:r>
          </a:p>
        </p:txBody>
      </p:sp>
    </p:spTree>
    <p:extLst>
      <p:ext uri="{BB962C8B-B14F-4D97-AF65-F5344CB8AC3E}">
        <p14:creationId xmlns:p14="http://schemas.microsoft.com/office/powerpoint/2010/main" val="4116060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1928642-A69B-4C0E-9470-B66A189FE2B2}"/>
              </a:ext>
            </a:extLst>
          </p:cNvPr>
          <p:cNvGrpSpPr/>
          <p:nvPr/>
        </p:nvGrpSpPr>
        <p:grpSpPr>
          <a:xfrm>
            <a:off x="2359720" y="756016"/>
            <a:ext cx="7472560" cy="555302"/>
            <a:chOff x="2359720" y="742162"/>
            <a:chExt cx="7472560" cy="555302"/>
          </a:xfrm>
        </p:grpSpPr>
        <p:sp>
          <p:nvSpPr>
            <p:cNvPr id="38" name="矩形 37"/>
            <p:cNvSpPr/>
            <p:nvPr/>
          </p:nvSpPr>
          <p:spPr>
            <a:xfrm>
              <a:off x="4476360" y="747285"/>
              <a:ext cx="320071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b="1" spc="300" dirty="0">
                  <a:solidFill>
                    <a:schemeClr val="accent1"/>
                  </a:solidFill>
                  <a:latin typeface="Arial" panose="020B0604020202020204" pitchFamily="34" charset="0"/>
                  <a:ea typeface="Arial" panose="020B0604020202020204" pitchFamily="34" charset="0"/>
                  <a:sym typeface="Arial" panose="020B0604020202020204" pitchFamily="34" charset="0"/>
                </a:rPr>
                <a:t>CONCLUSION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7492280" y="760162"/>
              <a:ext cx="2340000" cy="537302"/>
              <a:chOff x="7065080" y="742162"/>
              <a:chExt cx="2340000" cy="537302"/>
            </a:xfrm>
          </p:grpSpPr>
          <p:grpSp>
            <p:nvGrpSpPr>
              <p:cNvPr id="47" name="组合 46"/>
              <p:cNvGrpSpPr/>
              <p:nvPr/>
            </p:nvGrpSpPr>
            <p:grpSpPr>
              <a:xfrm>
                <a:off x="7263080" y="742162"/>
                <a:ext cx="342000" cy="72000"/>
                <a:chOff x="7263080" y="742162"/>
                <a:chExt cx="342000" cy="72000"/>
              </a:xfrm>
            </p:grpSpPr>
            <p:cxnSp>
              <p:nvCxnSpPr>
                <p:cNvPr id="51" name="直接连接符 50"/>
                <p:cNvCxnSpPr/>
                <p:nvPr/>
              </p:nvCxnSpPr>
              <p:spPr>
                <a:xfrm>
                  <a:off x="733508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椭圆 51"/>
                <p:cNvSpPr>
                  <a:spLocks noChangeAspect="1"/>
                </p:cNvSpPr>
                <p:nvPr/>
              </p:nvSpPr>
              <p:spPr>
                <a:xfrm>
                  <a:off x="726308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8" name="直接连接符 47"/>
              <p:cNvCxnSpPr/>
              <p:nvPr/>
            </p:nvCxnSpPr>
            <p:spPr>
              <a:xfrm>
                <a:off x="706508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760508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760508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组合 39"/>
            <p:cNvGrpSpPr/>
            <p:nvPr/>
          </p:nvGrpSpPr>
          <p:grpSpPr>
            <a:xfrm>
              <a:off x="2359720" y="742162"/>
              <a:ext cx="2340000" cy="537302"/>
              <a:chOff x="2786920" y="742162"/>
              <a:chExt cx="2340000" cy="537302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4586920" y="742162"/>
                <a:ext cx="342000" cy="72000"/>
                <a:chOff x="4586920" y="742162"/>
                <a:chExt cx="342000" cy="72000"/>
              </a:xfrm>
            </p:grpSpPr>
            <p:cxnSp>
              <p:nvCxnSpPr>
                <p:cNvPr id="45" name="直接连接符 44"/>
                <p:cNvCxnSpPr/>
                <p:nvPr/>
              </p:nvCxnSpPr>
              <p:spPr>
                <a:xfrm flipH="1">
                  <a:off x="458692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椭圆 45"/>
                <p:cNvSpPr>
                  <a:spLocks noChangeAspect="1"/>
                </p:cNvSpPr>
                <p:nvPr/>
              </p:nvSpPr>
              <p:spPr>
                <a:xfrm flipH="1">
                  <a:off x="485692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2" name="直接连接符 41"/>
              <p:cNvCxnSpPr/>
              <p:nvPr/>
            </p:nvCxnSpPr>
            <p:spPr>
              <a:xfrm flipH="1">
                <a:off x="458692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458692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 flipH="1">
                <a:off x="278692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BCA1BF9-AC2B-4152-B119-D0BB2FE4B023}"/>
              </a:ext>
            </a:extLst>
          </p:cNvPr>
          <p:cNvSpPr txBox="1"/>
          <p:nvPr/>
        </p:nvSpPr>
        <p:spPr>
          <a:xfrm>
            <a:off x="985522" y="1568016"/>
            <a:ext cx="10220956" cy="3347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137160" algn="just">
              <a:lnSpc>
                <a:spcPct val="150000"/>
              </a:lnSpc>
              <a:spcBef>
                <a:spcPts val="800"/>
              </a:spcBef>
              <a:spcAft>
                <a:spcPts val="400"/>
              </a:spcAft>
              <a:tabLst>
                <a:tab pos="137160" algn="l"/>
                <a:tab pos="179705" algn="l"/>
                <a:tab pos="215900" algn="l"/>
                <a:tab pos="252095" algn="l"/>
              </a:tabLst>
            </a:pP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 the Smart Car Parking System, the users are guided to the vacant slot for parking by showing the empty slots on our app that we have developed, Our App show a visual representation of the parking lot with empty and occupied slots which are green and red respectively. The user is provided with a tag which he receives on registration. This would reduce the human efforts and time with additional comfort.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8438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1928642-A69B-4C0E-9470-B66A189FE2B2}"/>
              </a:ext>
            </a:extLst>
          </p:cNvPr>
          <p:cNvGrpSpPr/>
          <p:nvPr/>
        </p:nvGrpSpPr>
        <p:grpSpPr>
          <a:xfrm>
            <a:off x="2359720" y="756016"/>
            <a:ext cx="7472560" cy="555302"/>
            <a:chOff x="2359720" y="742162"/>
            <a:chExt cx="7472560" cy="555302"/>
          </a:xfrm>
        </p:grpSpPr>
        <p:sp>
          <p:nvSpPr>
            <p:cNvPr id="38" name="矩形 37"/>
            <p:cNvSpPr/>
            <p:nvPr/>
          </p:nvSpPr>
          <p:spPr>
            <a:xfrm>
              <a:off x="4476360" y="747285"/>
              <a:ext cx="320071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b="1" spc="300" dirty="0">
                  <a:solidFill>
                    <a:schemeClr val="accent1"/>
                  </a:solidFill>
                  <a:latin typeface="Arial" panose="020B0604020202020204" pitchFamily="34" charset="0"/>
                  <a:ea typeface="Arial" panose="020B0604020202020204" pitchFamily="34" charset="0"/>
                  <a:sym typeface="Arial" panose="020B0604020202020204" pitchFamily="34" charset="0"/>
                </a:rPr>
                <a:t>REFERENCES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7492280" y="760162"/>
              <a:ext cx="2340000" cy="537302"/>
              <a:chOff x="7065080" y="742162"/>
              <a:chExt cx="2340000" cy="537302"/>
            </a:xfrm>
          </p:grpSpPr>
          <p:grpSp>
            <p:nvGrpSpPr>
              <p:cNvPr id="47" name="组合 46"/>
              <p:cNvGrpSpPr/>
              <p:nvPr/>
            </p:nvGrpSpPr>
            <p:grpSpPr>
              <a:xfrm>
                <a:off x="7263080" y="742162"/>
                <a:ext cx="342000" cy="72000"/>
                <a:chOff x="7263080" y="742162"/>
                <a:chExt cx="342000" cy="72000"/>
              </a:xfrm>
            </p:grpSpPr>
            <p:cxnSp>
              <p:nvCxnSpPr>
                <p:cNvPr id="51" name="直接连接符 50"/>
                <p:cNvCxnSpPr/>
                <p:nvPr/>
              </p:nvCxnSpPr>
              <p:spPr>
                <a:xfrm>
                  <a:off x="733508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椭圆 51"/>
                <p:cNvSpPr>
                  <a:spLocks noChangeAspect="1"/>
                </p:cNvSpPr>
                <p:nvPr/>
              </p:nvSpPr>
              <p:spPr>
                <a:xfrm>
                  <a:off x="726308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8" name="直接连接符 47"/>
              <p:cNvCxnSpPr/>
              <p:nvPr/>
            </p:nvCxnSpPr>
            <p:spPr>
              <a:xfrm>
                <a:off x="706508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760508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760508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组合 39"/>
            <p:cNvGrpSpPr/>
            <p:nvPr/>
          </p:nvGrpSpPr>
          <p:grpSpPr>
            <a:xfrm>
              <a:off x="2359720" y="742162"/>
              <a:ext cx="2340000" cy="537302"/>
              <a:chOff x="2786920" y="742162"/>
              <a:chExt cx="2340000" cy="537302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4586920" y="742162"/>
                <a:ext cx="342000" cy="72000"/>
                <a:chOff x="4586920" y="742162"/>
                <a:chExt cx="342000" cy="72000"/>
              </a:xfrm>
            </p:grpSpPr>
            <p:cxnSp>
              <p:nvCxnSpPr>
                <p:cNvPr id="45" name="直接连接符 44"/>
                <p:cNvCxnSpPr/>
                <p:nvPr/>
              </p:nvCxnSpPr>
              <p:spPr>
                <a:xfrm flipH="1">
                  <a:off x="458692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椭圆 45"/>
                <p:cNvSpPr>
                  <a:spLocks noChangeAspect="1"/>
                </p:cNvSpPr>
                <p:nvPr/>
              </p:nvSpPr>
              <p:spPr>
                <a:xfrm flipH="1">
                  <a:off x="485692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2" name="直接连接符 41"/>
              <p:cNvCxnSpPr/>
              <p:nvPr/>
            </p:nvCxnSpPr>
            <p:spPr>
              <a:xfrm flipH="1">
                <a:off x="458692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458692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 flipH="1">
                <a:off x="278692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 Box 1"/>
          <p:cNvSpPr txBox="1"/>
          <p:nvPr/>
        </p:nvSpPr>
        <p:spPr>
          <a:xfrm>
            <a:off x="2204733" y="1452615"/>
            <a:ext cx="9987267" cy="47845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>
              <a:spcBef>
                <a:spcPts val="665"/>
              </a:spcBef>
              <a:buSzPts val="1000"/>
              <a:tabLst>
                <a:tab pos="292735" algn="l"/>
              </a:tabLst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[1]	Karma</a:t>
            </a:r>
            <a:r>
              <a:rPr lang="en-US" sz="1400" spc="5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Tsheten</a:t>
            </a:r>
            <a:r>
              <a:rPr lang="en-US" sz="1400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Dorjee</a:t>
            </a:r>
            <a:r>
              <a:rPr lang="en-US" sz="1400" spc="6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r>
              <a:rPr lang="en-US" sz="1400" spc="6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Deepak</a:t>
            </a:r>
            <a:r>
              <a:rPr lang="en-US" sz="1400" spc="5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Rasaily</a:t>
            </a:r>
            <a:r>
              <a:rPr lang="en-US" sz="1400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</a:t>
            </a:r>
            <a:r>
              <a:rPr lang="en-US" sz="1400" spc="6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Bishal</a:t>
            </a:r>
            <a:r>
              <a:rPr lang="en-US" sz="1400" spc="7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Cintury</a:t>
            </a:r>
            <a:endParaRPr lang="en-IN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92100" marR="2084070">
              <a:lnSpc>
                <a:spcPct val="106000"/>
              </a:lnSpc>
              <a:spcBef>
                <a:spcPts val="100"/>
              </a:spcBef>
              <a:spcAft>
                <a:spcPts val="0"/>
              </a:spcAft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,RFID-Based Automatic Vehicle Parking System Using Microcontroller,IJETT,Volume 32 , Number 4, February</a:t>
            </a:r>
            <a:endParaRPr lang="en-IN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92100">
              <a:spcBef>
                <a:spcPts val="20"/>
              </a:spcBef>
              <a:spcAft>
                <a:spcPts val="0"/>
              </a:spcAft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2016.</a:t>
            </a:r>
            <a:endParaRPr lang="en-IN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R="3546475" lvl="0" algn="just">
              <a:lnSpc>
                <a:spcPct val="107000"/>
              </a:lnSpc>
              <a:spcBef>
                <a:spcPts val="690"/>
              </a:spcBef>
              <a:spcAft>
                <a:spcPts val="0"/>
              </a:spcAft>
              <a:buSzPts val="1000"/>
              <a:tabLst>
                <a:tab pos="292735" algn="l"/>
              </a:tabLst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[2]	R.Kannadasan, A.Krishnamoorthy, N.Prabakaran, K.Naresh, V.Vijayarajan, 	G.Sivashanmugam,RFID Based Automatic Parking System , Australian 	journal of basic and Applied Sciences , Volume 10(2) ,Pages: 186- 	191,February</a:t>
            </a:r>
            <a:r>
              <a:rPr lang="en-US" sz="1400" spc="-2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2016.</a:t>
            </a:r>
            <a:endParaRPr lang="en-IN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R="3547110" lvl="0" algn="just">
              <a:lnSpc>
                <a:spcPct val="107000"/>
              </a:lnSpc>
              <a:spcBef>
                <a:spcPts val="590"/>
              </a:spcBef>
              <a:buSzPts val="1000"/>
              <a:tabLst>
                <a:tab pos="292735" algn="l"/>
              </a:tabLst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[3]	S. C. Hanche, Pooja Munot, Pranali Bagal, Kirti Sonawane &amp; Pooja Pise, 	Automated Vehicle Parking System using RFID, ISSN (PRINT) : 2320 – 	8945, Volume -1, Issue -2,</a:t>
            </a:r>
            <a:r>
              <a:rPr lang="en-US" sz="1400" spc="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2013.</a:t>
            </a:r>
            <a:endParaRPr lang="en-IN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R="3550285" lvl="0" algn="just">
              <a:lnSpc>
                <a:spcPct val="107000"/>
              </a:lnSpc>
              <a:spcBef>
                <a:spcPts val="605"/>
              </a:spcBef>
              <a:spcAft>
                <a:spcPts val="0"/>
              </a:spcAft>
              <a:buSzPts val="1000"/>
              <a:tabLst>
                <a:tab pos="292735" algn="l"/>
              </a:tabLst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[4]	Lanxin Wei; Qisheng Wu; Mei Yang; Wei Ding; Bo Li; Rong Gao ,Design 	and Implementation of Smart Parking Management System Based on RFID 	and Internet, Pages: 17 - 20, Year:</a:t>
            </a:r>
            <a:r>
              <a:rPr lang="en-US" sz="1400" spc="-2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2012.</a:t>
            </a:r>
            <a:endParaRPr lang="en-IN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0" algn="just">
              <a:spcBef>
                <a:spcPts val="590"/>
              </a:spcBef>
              <a:buSzPts val="1000"/>
              <a:tabLst>
                <a:tab pos="292735" algn="l"/>
              </a:tabLst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[5]	Kartha, V., George, L., Tomy, A., Mathew,</a:t>
            </a:r>
            <a:r>
              <a:rPr lang="en-US" sz="1400" spc="9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F., Shenoy,</a:t>
            </a:r>
            <a:endParaRPr lang="en-IN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92100" marR="3546475" algn="just">
              <a:lnSpc>
                <a:spcPct val="107000"/>
              </a:lnSpc>
              <a:spcBef>
                <a:spcPts val="95"/>
              </a:spcBef>
              <a:spcAft>
                <a:spcPts val="0"/>
              </a:spcAft>
            </a:pPr>
            <a:r>
              <a: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M. and K, A. (2017). Interfacing EM-18 RFID Reader Module with Raspberry Pi. [online] electroSome. Available at: https://electrosome.com/em-18-rfid-reader- raspberry-pi/.</a:t>
            </a:r>
            <a:endParaRPr lang="en-IN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en-US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029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1928642-A69B-4C0E-9470-B66A189FE2B2}"/>
              </a:ext>
            </a:extLst>
          </p:cNvPr>
          <p:cNvGrpSpPr/>
          <p:nvPr/>
        </p:nvGrpSpPr>
        <p:grpSpPr>
          <a:xfrm>
            <a:off x="2359720" y="2717981"/>
            <a:ext cx="7472560" cy="555302"/>
            <a:chOff x="2359720" y="742162"/>
            <a:chExt cx="7472560" cy="555302"/>
          </a:xfrm>
        </p:grpSpPr>
        <p:sp>
          <p:nvSpPr>
            <p:cNvPr id="38" name="矩形 37"/>
            <p:cNvSpPr/>
            <p:nvPr/>
          </p:nvSpPr>
          <p:spPr>
            <a:xfrm>
              <a:off x="4476360" y="747285"/>
              <a:ext cx="320071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b="1" spc="300" dirty="0">
                  <a:solidFill>
                    <a:schemeClr val="accent1"/>
                  </a:solidFill>
                  <a:latin typeface="Arial" panose="020B0604020202020204" pitchFamily="34" charset="0"/>
                  <a:ea typeface="Arial" panose="020B0604020202020204" pitchFamily="34" charset="0"/>
                  <a:sym typeface="Arial" panose="020B0604020202020204" pitchFamily="34" charset="0"/>
                </a:rPr>
                <a:t>THANK YOU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7492280" y="760162"/>
              <a:ext cx="2340000" cy="537302"/>
              <a:chOff x="7065080" y="742162"/>
              <a:chExt cx="2340000" cy="537302"/>
            </a:xfrm>
          </p:grpSpPr>
          <p:grpSp>
            <p:nvGrpSpPr>
              <p:cNvPr id="47" name="组合 46"/>
              <p:cNvGrpSpPr/>
              <p:nvPr/>
            </p:nvGrpSpPr>
            <p:grpSpPr>
              <a:xfrm>
                <a:off x="7263080" y="742162"/>
                <a:ext cx="342000" cy="72000"/>
                <a:chOff x="7263080" y="742162"/>
                <a:chExt cx="342000" cy="72000"/>
              </a:xfrm>
            </p:grpSpPr>
            <p:cxnSp>
              <p:nvCxnSpPr>
                <p:cNvPr id="51" name="直接连接符 50"/>
                <p:cNvCxnSpPr/>
                <p:nvPr/>
              </p:nvCxnSpPr>
              <p:spPr>
                <a:xfrm>
                  <a:off x="733508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椭圆 51"/>
                <p:cNvSpPr>
                  <a:spLocks noChangeAspect="1"/>
                </p:cNvSpPr>
                <p:nvPr/>
              </p:nvSpPr>
              <p:spPr>
                <a:xfrm>
                  <a:off x="726308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8" name="直接连接符 47"/>
              <p:cNvCxnSpPr/>
              <p:nvPr/>
            </p:nvCxnSpPr>
            <p:spPr>
              <a:xfrm>
                <a:off x="706508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760508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760508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组合 39"/>
            <p:cNvGrpSpPr/>
            <p:nvPr/>
          </p:nvGrpSpPr>
          <p:grpSpPr>
            <a:xfrm>
              <a:off x="2359720" y="742162"/>
              <a:ext cx="2340000" cy="537302"/>
              <a:chOff x="2786920" y="742162"/>
              <a:chExt cx="2340000" cy="537302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4586920" y="742162"/>
                <a:ext cx="342000" cy="72000"/>
                <a:chOff x="4586920" y="742162"/>
                <a:chExt cx="342000" cy="72000"/>
              </a:xfrm>
            </p:grpSpPr>
            <p:cxnSp>
              <p:nvCxnSpPr>
                <p:cNvPr id="45" name="直接连接符 44"/>
                <p:cNvCxnSpPr/>
                <p:nvPr/>
              </p:nvCxnSpPr>
              <p:spPr>
                <a:xfrm flipH="1">
                  <a:off x="458692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椭圆 45"/>
                <p:cNvSpPr>
                  <a:spLocks noChangeAspect="1"/>
                </p:cNvSpPr>
                <p:nvPr/>
              </p:nvSpPr>
              <p:spPr>
                <a:xfrm flipH="1">
                  <a:off x="485692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2" name="直接连接符 41"/>
              <p:cNvCxnSpPr/>
              <p:nvPr/>
            </p:nvCxnSpPr>
            <p:spPr>
              <a:xfrm flipH="1">
                <a:off x="458692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458692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 flipH="1">
                <a:off x="278692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44695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accent5">
              <a:lumMod val="7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6F78F6-E1C0-48E2-B5FF-3C96A88FF155}"/>
              </a:ext>
            </a:extLst>
          </p:cNvPr>
          <p:cNvSpPr txBox="1"/>
          <p:nvPr/>
        </p:nvSpPr>
        <p:spPr>
          <a:xfrm>
            <a:off x="1028701" y="190501"/>
            <a:ext cx="2886075" cy="2486024"/>
          </a:xfrm>
          <a:prstGeom prst="rect">
            <a:avLst/>
          </a:prstGeom>
          <a:noFill/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Topic: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1405F3-7D34-4520-A140-4F0237CE5BC0}"/>
              </a:ext>
            </a:extLst>
          </p:cNvPr>
          <p:cNvSpPr txBox="1"/>
          <p:nvPr/>
        </p:nvSpPr>
        <p:spPr>
          <a:xfrm>
            <a:off x="800100" y="4077929"/>
            <a:ext cx="1203063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>
                <a:solidFill>
                  <a:schemeClr val="accent1"/>
                </a:solidFill>
                <a:latin typeface="Volkhov"/>
                <a:cs typeface="Calibri Light"/>
              </a:rPr>
              <a:t>Smart Car Parking System</a:t>
            </a:r>
          </a:p>
        </p:txBody>
      </p:sp>
    </p:spTree>
    <p:extLst>
      <p:ext uri="{BB962C8B-B14F-4D97-AF65-F5344CB8AC3E}">
        <p14:creationId xmlns:p14="http://schemas.microsoft.com/office/powerpoint/2010/main" val="394155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8E1C4E-8075-4457-8991-AECD74F38E3A}"/>
              </a:ext>
            </a:extLst>
          </p:cNvPr>
          <p:cNvGrpSpPr/>
          <p:nvPr/>
        </p:nvGrpSpPr>
        <p:grpSpPr>
          <a:xfrm>
            <a:off x="1448498" y="275611"/>
            <a:ext cx="9281152" cy="537302"/>
            <a:chOff x="1480231" y="275611"/>
            <a:chExt cx="9281152" cy="537302"/>
          </a:xfrm>
        </p:grpSpPr>
        <p:sp>
          <p:nvSpPr>
            <p:cNvPr id="38" name="矩形 37"/>
            <p:cNvSpPr/>
            <p:nvPr/>
          </p:nvSpPr>
          <p:spPr>
            <a:xfrm>
              <a:off x="3999408" y="275611"/>
              <a:ext cx="432729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b="1" spc="300" dirty="0">
                  <a:solidFill>
                    <a:schemeClr val="accent1"/>
                  </a:solidFill>
                  <a:latin typeface="Arial" panose="020B0604020202020204" pitchFamily="34" charset="0"/>
                  <a:ea typeface="Arial" panose="020B0604020202020204" pitchFamily="34" charset="0"/>
                  <a:sym typeface="Arial" panose="020B0604020202020204" pitchFamily="34" charset="0"/>
                </a:rPr>
                <a:t>INTRODUCTION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7760018" y="275611"/>
              <a:ext cx="3001365" cy="537302"/>
              <a:chOff x="7065080" y="742162"/>
              <a:chExt cx="2340000" cy="537302"/>
            </a:xfrm>
          </p:grpSpPr>
          <p:grpSp>
            <p:nvGrpSpPr>
              <p:cNvPr id="47" name="组合 46"/>
              <p:cNvGrpSpPr/>
              <p:nvPr/>
            </p:nvGrpSpPr>
            <p:grpSpPr>
              <a:xfrm>
                <a:off x="7263080" y="742162"/>
                <a:ext cx="342000" cy="72000"/>
                <a:chOff x="7263080" y="742162"/>
                <a:chExt cx="342000" cy="72000"/>
              </a:xfrm>
            </p:grpSpPr>
            <p:cxnSp>
              <p:nvCxnSpPr>
                <p:cNvPr id="51" name="直接连接符 50"/>
                <p:cNvCxnSpPr/>
                <p:nvPr/>
              </p:nvCxnSpPr>
              <p:spPr>
                <a:xfrm>
                  <a:off x="733508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椭圆 51"/>
                <p:cNvSpPr>
                  <a:spLocks noChangeAspect="1"/>
                </p:cNvSpPr>
                <p:nvPr/>
              </p:nvSpPr>
              <p:spPr>
                <a:xfrm>
                  <a:off x="726308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8" name="直接连接符 47"/>
              <p:cNvCxnSpPr/>
              <p:nvPr/>
            </p:nvCxnSpPr>
            <p:spPr>
              <a:xfrm>
                <a:off x="706508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760508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760508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组合 39"/>
            <p:cNvGrpSpPr/>
            <p:nvPr/>
          </p:nvGrpSpPr>
          <p:grpSpPr>
            <a:xfrm>
              <a:off x="1480231" y="275611"/>
              <a:ext cx="3001365" cy="537302"/>
              <a:chOff x="2786920" y="742162"/>
              <a:chExt cx="2340000" cy="537302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4586919" y="742162"/>
                <a:ext cx="342001" cy="72000"/>
                <a:chOff x="4586919" y="742162"/>
                <a:chExt cx="342001" cy="72000"/>
              </a:xfrm>
            </p:grpSpPr>
            <p:cxnSp>
              <p:nvCxnSpPr>
                <p:cNvPr id="45" name="直接连接符 44"/>
                <p:cNvCxnSpPr>
                  <a:cxnSpLocks/>
                </p:cNvCxnSpPr>
                <p:nvPr/>
              </p:nvCxnSpPr>
              <p:spPr>
                <a:xfrm flipH="1">
                  <a:off x="458692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椭圆 45"/>
                <p:cNvSpPr>
                  <a:spLocks noChangeAspect="1"/>
                </p:cNvSpPr>
                <p:nvPr/>
              </p:nvSpPr>
              <p:spPr>
                <a:xfrm flipH="1">
                  <a:off x="485692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2" name="直接连接符 41"/>
              <p:cNvCxnSpPr>
                <a:cxnSpLocks/>
              </p:cNvCxnSpPr>
              <p:nvPr/>
            </p:nvCxnSpPr>
            <p:spPr>
              <a:xfrm flipH="1">
                <a:off x="458692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458692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>
                <a:cxnSpLocks/>
              </p:cNvCxnSpPr>
              <p:nvPr/>
            </p:nvCxnSpPr>
            <p:spPr>
              <a:xfrm flipH="1">
                <a:off x="278692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7DB6527-97D2-4EBD-B49A-BA3D69D72429}"/>
              </a:ext>
            </a:extLst>
          </p:cNvPr>
          <p:cNvSpPr txBox="1"/>
          <p:nvPr/>
        </p:nvSpPr>
        <p:spPr>
          <a:xfrm>
            <a:off x="896645" y="1340528"/>
            <a:ext cx="1032473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main aim is to design an integrated system which involves two components namely Parking Allocation and Seamless Parking.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Parking Allocation component consists of sensors in front each slot and when a vehicle enters into the slot, the database is updated and the changes are reflected immediately on the Mobile Application.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seamless parking component consists of a RFID Tag with user. It will save the time of human intervention and saving an ample amount of time. The IR senses the presence of a vehicle in the parking slot and updates the database. 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967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6">
            <a:extLst>
              <a:ext uri="{FF2B5EF4-FFF2-40B4-BE49-F238E27FC236}">
                <a16:creationId xmlns:a16="http://schemas.microsoft.com/office/drawing/2014/main" id="{658E1C4E-8075-4457-8991-AECD74F38E3A}"/>
              </a:ext>
            </a:extLst>
          </p:cNvPr>
          <p:cNvGrpSpPr/>
          <p:nvPr/>
        </p:nvGrpSpPr>
        <p:grpSpPr>
          <a:xfrm>
            <a:off x="1448498" y="85208"/>
            <a:ext cx="9281152" cy="954107"/>
            <a:chOff x="1480231" y="85208"/>
            <a:chExt cx="9281152" cy="954107"/>
          </a:xfrm>
        </p:grpSpPr>
        <p:sp>
          <p:nvSpPr>
            <p:cNvPr id="38" name="矩形 37"/>
            <p:cNvSpPr/>
            <p:nvPr/>
          </p:nvSpPr>
          <p:spPr>
            <a:xfrm>
              <a:off x="3980253" y="85208"/>
              <a:ext cx="432729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b="1" spc="300" dirty="0">
                  <a:solidFill>
                    <a:schemeClr val="accent1"/>
                  </a:solidFill>
                  <a:latin typeface="Arial" panose="020B0604020202020204" pitchFamily="34" charset="0"/>
                  <a:ea typeface="Arial" panose="020B0604020202020204" pitchFamily="34" charset="0"/>
                  <a:sym typeface="Arial" panose="020B0604020202020204" pitchFamily="34" charset="0"/>
                </a:rPr>
                <a:t>PROBLEM STATMENT</a:t>
              </a:r>
            </a:p>
          </p:txBody>
        </p:sp>
        <p:grpSp>
          <p:nvGrpSpPr>
            <p:cNvPr id="4" name="组合 38"/>
            <p:cNvGrpSpPr/>
            <p:nvPr/>
          </p:nvGrpSpPr>
          <p:grpSpPr>
            <a:xfrm>
              <a:off x="7760018" y="275611"/>
              <a:ext cx="3001365" cy="537302"/>
              <a:chOff x="7065080" y="742162"/>
              <a:chExt cx="2340000" cy="537302"/>
            </a:xfrm>
          </p:grpSpPr>
          <p:grpSp>
            <p:nvGrpSpPr>
              <p:cNvPr id="5" name="组合 46"/>
              <p:cNvGrpSpPr/>
              <p:nvPr/>
            </p:nvGrpSpPr>
            <p:grpSpPr>
              <a:xfrm>
                <a:off x="7263080" y="742162"/>
                <a:ext cx="342000" cy="72000"/>
                <a:chOff x="7263080" y="742162"/>
                <a:chExt cx="342000" cy="72000"/>
              </a:xfrm>
            </p:grpSpPr>
            <p:cxnSp>
              <p:nvCxnSpPr>
                <p:cNvPr id="51" name="直接连接符 50"/>
                <p:cNvCxnSpPr/>
                <p:nvPr/>
              </p:nvCxnSpPr>
              <p:spPr>
                <a:xfrm>
                  <a:off x="733508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椭圆 51"/>
                <p:cNvSpPr>
                  <a:spLocks noChangeAspect="1"/>
                </p:cNvSpPr>
                <p:nvPr/>
              </p:nvSpPr>
              <p:spPr>
                <a:xfrm>
                  <a:off x="726308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8" name="直接连接符 47"/>
              <p:cNvCxnSpPr/>
              <p:nvPr/>
            </p:nvCxnSpPr>
            <p:spPr>
              <a:xfrm>
                <a:off x="706508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760508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760508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组合 39"/>
            <p:cNvGrpSpPr/>
            <p:nvPr/>
          </p:nvGrpSpPr>
          <p:grpSpPr>
            <a:xfrm>
              <a:off x="1480231" y="275611"/>
              <a:ext cx="3001365" cy="537302"/>
              <a:chOff x="2786920" y="742162"/>
              <a:chExt cx="2340000" cy="537302"/>
            </a:xfrm>
          </p:grpSpPr>
          <p:grpSp>
            <p:nvGrpSpPr>
              <p:cNvPr id="7" name="组合 40"/>
              <p:cNvGrpSpPr/>
              <p:nvPr/>
            </p:nvGrpSpPr>
            <p:grpSpPr>
              <a:xfrm>
                <a:off x="4586920" y="742162"/>
                <a:ext cx="342000" cy="72000"/>
                <a:chOff x="4586920" y="742162"/>
                <a:chExt cx="342000" cy="72000"/>
              </a:xfrm>
            </p:grpSpPr>
            <p:cxnSp>
              <p:nvCxnSpPr>
                <p:cNvPr id="45" name="直接连接符 44"/>
                <p:cNvCxnSpPr>
                  <a:cxnSpLocks/>
                </p:cNvCxnSpPr>
                <p:nvPr/>
              </p:nvCxnSpPr>
              <p:spPr>
                <a:xfrm flipH="1">
                  <a:off x="458692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椭圆 45"/>
                <p:cNvSpPr>
                  <a:spLocks noChangeAspect="1"/>
                </p:cNvSpPr>
                <p:nvPr/>
              </p:nvSpPr>
              <p:spPr>
                <a:xfrm flipH="1">
                  <a:off x="485692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2" name="直接连接符 41"/>
              <p:cNvCxnSpPr>
                <a:cxnSpLocks/>
              </p:cNvCxnSpPr>
              <p:nvPr/>
            </p:nvCxnSpPr>
            <p:spPr>
              <a:xfrm flipH="1">
                <a:off x="458692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458692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>
                <a:cxnSpLocks/>
              </p:cNvCxnSpPr>
              <p:nvPr/>
            </p:nvCxnSpPr>
            <p:spPr>
              <a:xfrm flipH="1">
                <a:off x="278692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 Box 1"/>
          <p:cNvSpPr txBox="1"/>
          <p:nvPr/>
        </p:nvSpPr>
        <p:spPr>
          <a:xfrm>
            <a:off x="374074" y="1229718"/>
            <a:ext cx="11430000" cy="6701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Definition: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Nowadays in many public places such as malls, multiplex systems, hospitals, offices, market areas there is a crucial problem of car parking.</a:t>
            </a:r>
          </a:p>
          <a:p>
            <a:pPr>
              <a:lnSpc>
                <a:spcPct val="150000"/>
              </a:lnSpc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Proposed Solution: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The main objective is to avoid the cramming in the car parking area by implementing an efficient car parking system along with a user-friendly application for an ease of use.</a:t>
            </a:r>
            <a:endParaRPr lang="en-IN" sz="2400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IN" sz="2000" dirty="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IN" sz="2000" dirty="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IN" sz="2000" dirty="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IN" sz="2000" dirty="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IN" sz="2000" dirty="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US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6967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6">
            <a:extLst>
              <a:ext uri="{FF2B5EF4-FFF2-40B4-BE49-F238E27FC236}">
                <a16:creationId xmlns:a16="http://schemas.microsoft.com/office/drawing/2014/main" id="{658E1C4E-8075-4457-8991-AECD74F38E3A}"/>
              </a:ext>
            </a:extLst>
          </p:cNvPr>
          <p:cNvGrpSpPr/>
          <p:nvPr/>
        </p:nvGrpSpPr>
        <p:grpSpPr>
          <a:xfrm>
            <a:off x="1448498" y="85208"/>
            <a:ext cx="9281152" cy="954107"/>
            <a:chOff x="1480231" y="85208"/>
            <a:chExt cx="9281152" cy="954107"/>
          </a:xfrm>
        </p:grpSpPr>
        <p:sp>
          <p:nvSpPr>
            <p:cNvPr id="38" name="矩形 37"/>
            <p:cNvSpPr/>
            <p:nvPr/>
          </p:nvSpPr>
          <p:spPr>
            <a:xfrm>
              <a:off x="4032997" y="85208"/>
              <a:ext cx="432729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b="1" spc="300" dirty="0">
                  <a:solidFill>
                    <a:schemeClr val="accent1"/>
                  </a:solidFill>
                  <a:latin typeface="Arial" panose="020B0604020202020204" pitchFamily="34" charset="0"/>
                  <a:ea typeface="Arial" panose="020B0604020202020204" pitchFamily="34" charset="0"/>
                  <a:sym typeface="Arial" panose="020B0604020202020204" pitchFamily="34" charset="0"/>
                </a:rPr>
                <a:t>PROPOSED METHODOLOGY</a:t>
              </a:r>
            </a:p>
          </p:txBody>
        </p:sp>
        <p:grpSp>
          <p:nvGrpSpPr>
            <p:cNvPr id="4" name="组合 38"/>
            <p:cNvGrpSpPr/>
            <p:nvPr/>
          </p:nvGrpSpPr>
          <p:grpSpPr>
            <a:xfrm>
              <a:off x="7760018" y="275611"/>
              <a:ext cx="3001365" cy="537302"/>
              <a:chOff x="7065080" y="742162"/>
              <a:chExt cx="2340000" cy="537302"/>
            </a:xfrm>
          </p:grpSpPr>
          <p:grpSp>
            <p:nvGrpSpPr>
              <p:cNvPr id="5" name="组合 46"/>
              <p:cNvGrpSpPr/>
              <p:nvPr/>
            </p:nvGrpSpPr>
            <p:grpSpPr>
              <a:xfrm>
                <a:off x="7263080" y="742162"/>
                <a:ext cx="342000" cy="72000"/>
                <a:chOff x="7263080" y="742162"/>
                <a:chExt cx="342000" cy="72000"/>
              </a:xfrm>
            </p:grpSpPr>
            <p:cxnSp>
              <p:nvCxnSpPr>
                <p:cNvPr id="51" name="直接连接符 50"/>
                <p:cNvCxnSpPr/>
                <p:nvPr/>
              </p:nvCxnSpPr>
              <p:spPr>
                <a:xfrm>
                  <a:off x="733508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椭圆 51"/>
                <p:cNvSpPr>
                  <a:spLocks noChangeAspect="1"/>
                </p:cNvSpPr>
                <p:nvPr/>
              </p:nvSpPr>
              <p:spPr>
                <a:xfrm>
                  <a:off x="726308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8" name="直接连接符 47"/>
              <p:cNvCxnSpPr/>
              <p:nvPr/>
            </p:nvCxnSpPr>
            <p:spPr>
              <a:xfrm>
                <a:off x="706508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760508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760508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组合 39"/>
            <p:cNvGrpSpPr/>
            <p:nvPr/>
          </p:nvGrpSpPr>
          <p:grpSpPr>
            <a:xfrm>
              <a:off x="1480231" y="275611"/>
              <a:ext cx="3001365" cy="537302"/>
              <a:chOff x="2786920" y="742162"/>
              <a:chExt cx="2340000" cy="537302"/>
            </a:xfrm>
          </p:grpSpPr>
          <p:grpSp>
            <p:nvGrpSpPr>
              <p:cNvPr id="7" name="组合 40"/>
              <p:cNvGrpSpPr/>
              <p:nvPr/>
            </p:nvGrpSpPr>
            <p:grpSpPr>
              <a:xfrm>
                <a:off x="4586919" y="742162"/>
                <a:ext cx="342001" cy="72000"/>
                <a:chOff x="4586919" y="742162"/>
                <a:chExt cx="342001" cy="72000"/>
              </a:xfrm>
            </p:grpSpPr>
            <p:cxnSp>
              <p:nvCxnSpPr>
                <p:cNvPr id="45" name="直接连接符 44"/>
                <p:cNvCxnSpPr>
                  <a:cxnSpLocks/>
                </p:cNvCxnSpPr>
                <p:nvPr/>
              </p:nvCxnSpPr>
              <p:spPr>
                <a:xfrm flipH="1">
                  <a:off x="458692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椭圆 45"/>
                <p:cNvSpPr>
                  <a:spLocks noChangeAspect="1"/>
                </p:cNvSpPr>
                <p:nvPr/>
              </p:nvSpPr>
              <p:spPr>
                <a:xfrm flipH="1">
                  <a:off x="485692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2" name="直接连接符 41"/>
              <p:cNvCxnSpPr>
                <a:cxnSpLocks/>
              </p:cNvCxnSpPr>
              <p:nvPr/>
            </p:nvCxnSpPr>
            <p:spPr>
              <a:xfrm flipH="1">
                <a:off x="458692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458692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>
                <a:cxnSpLocks/>
              </p:cNvCxnSpPr>
              <p:nvPr/>
            </p:nvCxnSpPr>
            <p:spPr>
              <a:xfrm flipH="1">
                <a:off x="278692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 Box 1"/>
          <p:cNvSpPr txBox="1"/>
          <p:nvPr/>
        </p:nvSpPr>
        <p:spPr>
          <a:xfrm>
            <a:off x="381000" y="1540616"/>
            <a:ext cx="11430000" cy="57785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Check RFID Card / Tag. 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Give permission to enter on the basis of RFID authentication. 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Check for empty parking slots. 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Detect new vehicle entry. 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Count the parking time. 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Send this data to firebase. 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Display real time data on application.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IN" sz="2000" dirty="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IN" sz="2000" dirty="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IN" sz="2000" dirty="0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US" sz="2000" dirty="0"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09957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35"/>
          <p:cNvGrpSpPr/>
          <p:nvPr/>
        </p:nvGrpSpPr>
        <p:grpSpPr>
          <a:xfrm>
            <a:off x="896645" y="242565"/>
            <a:ext cx="10440139" cy="537302"/>
            <a:chOff x="2786920" y="742162"/>
            <a:chExt cx="6618160" cy="537302"/>
          </a:xfrm>
        </p:grpSpPr>
        <p:sp>
          <p:nvSpPr>
            <p:cNvPr id="38" name="矩形 37"/>
            <p:cNvSpPr/>
            <p:nvPr/>
          </p:nvSpPr>
          <p:spPr>
            <a:xfrm>
              <a:off x="4431932" y="742162"/>
              <a:ext cx="337375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b="1" spc="300" dirty="0">
                  <a:solidFill>
                    <a:schemeClr val="accent1"/>
                  </a:solidFill>
                  <a:latin typeface="Arial" panose="020B0604020202020204" pitchFamily="34" charset="0"/>
                  <a:ea typeface="Arial" panose="020B0604020202020204" pitchFamily="34" charset="0"/>
                  <a:sym typeface="Arial" panose="020B0604020202020204" pitchFamily="34" charset="0"/>
                </a:rPr>
                <a:t>BLOCK DIAGRAM</a:t>
              </a:r>
            </a:p>
          </p:txBody>
        </p:sp>
        <p:grpSp>
          <p:nvGrpSpPr>
            <p:cNvPr id="4" name="组合 38"/>
            <p:cNvGrpSpPr/>
            <p:nvPr/>
          </p:nvGrpSpPr>
          <p:grpSpPr>
            <a:xfrm>
              <a:off x="7065080" y="742162"/>
              <a:ext cx="2340000" cy="537302"/>
              <a:chOff x="7065080" y="742162"/>
              <a:chExt cx="2340000" cy="537302"/>
            </a:xfrm>
          </p:grpSpPr>
          <p:grpSp>
            <p:nvGrpSpPr>
              <p:cNvPr id="5" name="组合 46"/>
              <p:cNvGrpSpPr/>
              <p:nvPr/>
            </p:nvGrpSpPr>
            <p:grpSpPr>
              <a:xfrm>
                <a:off x="7263080" y="742162"/>
                <a:ext cx="342000" cy="72000"/>
                <a:chOff x="7263080" y="742162"/>
                <a:chExt cx="342000" cy="72000"/>
              </a:xfrm>
            </p:grpSpPr>
            <p:cxnSp>
              <p:nvCxnSpPr>
                <p:cNvPr id="51" name="直接连接符 50"/>
                <p:cNvCxnSpPr/>
                <p:nvPr/>
              </p:nvCxnSpPr>
              <p:spPr>
                <a:xfrm>
                  <a:off x="733508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椭圆 51"/>
                <p:cNvSpPr>
                  <a:spLocks noChangeAspect="1"/>
                </p:cNvSpPr>
                <p:nvPr/>
              </p:nvSpPr>
              <p:spPr>
                <a:xfrm>
                  <a:off x="726308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8" name="直接连接符 47"/>
              <p:cNvCxnSpPr/>
              <p:nvPr/>
            </p:nvCxnSpPr>
            <p:spPr>
              <a:xfrm>
                <a:off x="706508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760508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760508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组合 39"/>
            <p:cNvGrpSpPr/>
            <p:nvPr/>
          </p:nvGrpSpPr>
          <p:grpSpPr>
            <a:xfrm>
              <a:off x="2786920" y="742162"/>
              <a:ext cx="2340000" cy="537302"/>
              <a:chOff x="2786920" y="742162"/>
              <a:chExt cx="2340000" cy="537302"/>
            </a:xfrm>
          </p:grpSpPr>
          <p:grpSp>
            <p:nvGrpSpPr>
              <p:cNvPr id="7" name="组合 40"/>
              <p:cNvGrpSpPr/>
              <p:nvPr/>
            </p:nvGrpSpPr>
            <p:grpSpPr>
              <a:xfrm>
                <a:off x="4586920" y="742162"/>
                <a:ext cx="342000" cy="72000"/>
                <a:chOff x="4586920" y="742162"/>
                <a:chExt cx="342000" cy="72000"/>
              </a:xfrm>
            </p:grpSpPr>
            <p:cxnSp>
              <p:nvCxnSpPr>
                <p:cNvPr id="45" name="直接连接符 44"/>
                <p:cNvCxnSpPr/>
                <p:nvPr/>
              </p:nvCxnSpPr>
              <p:spPr>
                <a:xfrm flipH="1">
                  <a:off x="458692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椭圆 45"/>
                <p:cNvSpPr>
                  <a:spLocks noChangeAspect="1"/>
                </p:cNvSpPr>
                <p:nvPr/>
              </p:nvSpPr>
              <p:spPr>
                <a:xfrm flipH="1">
                  <a:off x="485692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2" name="直接连接符 41"/>
              <p:cNvCxnSpPr/>
              <p:nvPr/>
            </p:nvCxnSpPr>
            <p:spPr>
              <a:xfrm flipH="1">
                <a:off x="458692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458692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 flipH="1">
                <a:off x="278692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58AE4214-0B9D-4C1B-8C3E-336EAB04A14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9011" y="1030517"/>
            <a:ext cx="6256020" cy="49225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6967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CE76BF2-99BA-4FCA-9DCA-D0EF35DF9380}"/>
              </a:ext>
            </a:extLst>
          </p:cNvPr>
          <p:cNvGrpSpPr/>
          <p:nvPr/>
        </p:nvGrpSpPr>
        <p:grpSpPr>
          <a:xfrm>
            <a:off x="633705" y="307470"/>
            <a:ext cx="11132548" cy="551933"/>
            <a:chOff x="565417" y="361162"/>
            <a:chExt cx="11132548" cy="551933"/>
          </a:xfrm>
        </p:grpSpPr>
        <p:sp>
          <p:nvSpPr>
            <p:cNvPr id="38" name="矩形 37"/>
            <p:cNvSpPr/>
            <p:nvPr/>
          </p:nvSpPr>
          <p:spPr>
            <a:xfrm>
              <a:off x="3748438" y="389875"/>
              <a:ext cx="468793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b="1" spc="300" dirty="0">
                  <a:solidFill>
                    <a:schemeClr val="accent1"/>
                  </a:solidFill>
                  <a:latin typeface="Arial" panose="020B0604020202020204" pitchFamily="34" charset="0"/>
                  <a:ea typeface="Arial" panose="020B0604020202020204" pitchFamily="34" charset="0"/>
                  <a:sym typeface="Arial" panose="020B0604020202020204" pitchFamily="34" charset="0"/>
                </a:rPr>
                <a:t> CIRCUIT DIAGRAMS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7974549" y="361162"/>
              <a:ext cx="3723416" cy="537302"/>
              <a:chOff x="7065080" y="742162"/>
              <a:chExt cx="2340000" cy="537302"/>
            </a:xfrm>
          </p:grpSpPr>
          <p:grpSp>
            <p:nvGrpSpPr>
              <p:cNvPr id="47" name="组合 46"/>
              <p:cNvGrpSpPr/>
              <p:nvPr/>
            </p:nvGrpSpPr>
            <p:grpSpPr>
              <a:xfrm>
                <a:off x="7263080" y="742162"/>
                <a:ext cx="342000" cy="72000"/>
                <a:chOff x="7263080" y="742162"/>
                <a:chExt cx="342000" cy="72000"/>
              </a:xfrm>
            </p:grpSpPr>
            <p:cxnSp>
              <p:nvCxnSpPr>
                <p:cNvPr id="51" name="直接连接符 50"/>
                <p:cNvCxnSpPr/>
                <p:nvPr/>
              </p:nvCxnSpPr>
              <p:spPr>
                <a:xfrm>
                  <a:off x="733508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椭圆 51"/>
                <p:cNvSpPr>
                  <a:spLocks noChangeAspect="1"/>
                </p:cNvSpPr>
                <p:nvPr/>
              </p:nvSpPr>
              <p:spPr>
                <a:xfrm>
                  <a:off x="726308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8" name="直接连接符 47"/>
              <p:cNvCxnSpPr>
                <a:cxnSpLocks/>
              </p:cNvCxnSpPr>
              <p:nvPr/>
            </p:nvCxnSpPr>
            <p:spPr>
              <a:xfrm>
                <a:off x="706508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>
                <a:cxnSpLocks/>
              </p:cNvCxnSpPr>
              <p:nvPr/>
            </p:nvCxnSpPr>
            <p:spPr>
              <a:xfrm>
                <a:off x="760508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>
                <a:cxnSpLocks/>
              </p:cNvCxnSpPr>
              <p:nvPr/>
            </p:nvCxnSpPr>
            <p:spPr>
              <a:xfrm>
                <a:off x="760508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组合 39"/>
            <p:cNvGrpSpPr/>
            <p:nvPr/>
          </p:nvGrpSpPr>
          <p:grpSpPr>
            <a:xfrm>
              <a:off x="565417" y="361162"/>
              <a:ext cx="3723416" cy="537302"/>
              <a:chOff x="2786920" y="742162"/>
              <a:chExt cx="2340000" cy="537302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4586920" y="742162"/>
                <a:ext cx="342000" cy="72000"/>
                <a:chOff x="4586920" y="742162"/>
                <a:chExt cx="342000" cy="72000"/>
              </a:xfrm>
            </p:grpSpPr>
            <p:cxnSp>
              <p:nvCxnSpPr>
                <p:cNvPr id="45" name="直接连接符 44"/>
                <p:cNvCxnSpPr/>
                <p:nvPr/>
              </p:nvCxnSpPr>
              <p:spPr>
                <a:xfrm flipH="1">
                  <a:off x="458692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椭圆 45"/>
                <p:cNvSpPr>
                  <a:spLocks noChangeAspect="1"/>
                </p:cNvSpPr>
                <p:nvPr/>
              </p:nvSpPr>
              <p:spPr>
                <a:xfrm flipH="1">
                  <a:off x="485692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42" name="直接连接符 41"/>
              <p:cNvCxnSpPr/>
              <p:nvPr/>
            </p:nvCxnSpPr>
            <p:spPr>
              <a:xfrm flipH="1">
                <a:off x="458692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458692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 flipH="1">
                <a:off x="278692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7A5BC01-5FD0-4E65-AAD5-8586FA7A3D17}"/>
              </a:ext>
            </a:extLst>
          </p:cNvPr>
          <p:cNvSpPr txBox="1"/>
          <p:nvPr/>
        </p:nvSpPr>
        <p:spPr>
          <a:xfrm>
            <a:off x="80349" y="2693322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Citizen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3F1AC6-AC68-48EE-A8FC-8493CD5223F7}"/>
              </a:ext>
            </a:extLst>
          </p:cNvPr>
          <p:cNvSpPr txBox="1"/>
          <p:nvPr/>
        </p:nvSpPr>
        <p:spPr>
          <a:xfrm>
            <a:off x="5987936" y="2695106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Admin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E3A2BDD-8E56-4852-920A-F53077BF4345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705" y="1110053"/>
            <a:ext cx="3955415" cy="326961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4B6186-5682-41E9-ADB2-896E25009FED}"/>
              </a:ext>
            </a:extLst>
          </p:cNvPr>
          <p:cNvSpPr txBox="1"/>
          <p:nvPr/>
        </p:nvSpPr>
        <p:spPr>
          <a:xfrm>
            <a:off x="1515356" y="4630318"/>
            <a:ext cx="2192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Fig 1:RFID Module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70BE3F1-8A5F-43B8-8D6D-ABFACDEB64A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3529" y="1024962"/>
            <a:ext cx="4047490" cy="343979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FCFC87-A30E-4D16-8E77-0228A9535BC2}"/>
              </a:ext>
            </a:extLst>
          </p:cNvPr>
          <p:cNvSpPr txBox="1"/>
          <p:nvPr/>
        </p:nvSpPr>
        <p:spPr>
          <a:xfrm>
            <a:off x="7918881" y="4560204"/>
            <a:ext cx="2192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Fig 2:IR Sensor Module</a:t>
            </a:r>
          </a:p>
        </p:txBody>
      </p:sp>
    </p:spTree>
    <p:extLst>
      <p:ext uri="{BB962C8B-B14F-4D97-AF65-F5344CB8AC3E}">
        <p14:creationId xmlns:p14="http://schemas.microsoft.com/office/powerpoint/2010/main" val="1959278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组合 91"/>
          <p:cNvGrpSpPr/>
          <p:nvPr/>
        </p:nvGrpSpPr>
        <p:grpSpPr>
          <a:xfrm>
            <a:off x="1713390" y="274454"/>
            <a:ext cx="9090734" cy="697441"/>
            <a:chOff x="2786920" y="742162"/>
            <a:chExt cx="6618160" cy="697441"/>
          </a:xfrm>
        </p:grpSpPr>
        <p:sp>
          <p:nvSpPr>
            <p:cNvPr id="114" name="矩形 113"/>
            <p:cNvSpPr/>
            <p:nvPr/>
          </p:nvSpPr>
          <p:spPr>
            <a:xfrm>
              <a:off x="4856920" y="1132898"/>
              <a:ext cx="2478160" cy="3067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4507054" y="756244"/>
              <a:ext cx="3177892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b="1" spc="300" dirty="0">
                  <a:solidFill>
                    <a:schemeClr val="accent1"/>
                  </a:solidFill>
                  <a:latin typeface="Arial" panose="020B0604020202020204" pitchFamily="34" charset="0"/>
                  <a:ea typeface="Arial" panose="020B0604020202020204" pitchFamily="34" charset="0"/>
                  <a:sym typeface="Arial" panose="020B0604020202020204" pitchFamily="34" charset="0"/>
                </a:rPr>
                <a:t>COMPONENTS</a:t>
              </a:r>
            </a:p>
          </p:txBody>
        </p:sp>
        <p:grpSp>
          <p:nvGrpSpPr>
            <p:cNvPr id="119" name="组合 118"/>
            <p:cNvGrpSpPr/>
            <p:nvPr/>
          </p:nvGrpSpPr>
          <p:grpSpPr>
            <a:xfrm>
              <a:off x="7065080" y="742162"/>
              <a:ext cx="2340000" cy="537302"/>
              <a:chOff x="7065080" y="742162"/>
              <a:chExt cx="2340000" cy="537302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7263080" y="742162"/>
                <a:ext cx="342000" cy="72000"/>
                <a:chOff x="7263080" y="742162"/>
                <a:chExt cx="342000" cy="72000"/>
              </a:xfrm>
            </p:grpSpPr>
            <p:cxnSp>
              <p:nvCxnSpPr>
                <p:cNvPr id="131" name="直接连接符 130"/>
                <p:cNvCxnSpPr/>
                <p:nvPr/>
              </p:nvCxnSpPr>
              <p:spPr>
                <a:xfrm>
                  <a:off x="733508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2" name="椭圆 131"/>
                <p:cNvSpPr>
                  <a:spLocks noChangeAspect="1"/>
                </p:cNvSpPr>
                <p:nvPr/>
              </p:nvSpPr>
              <p:spPr>
                <a:xfrm>
                  <a:off x="726308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128" name="直接连接符 127"/>
              <p:cNvCxnSpPr/>
              <p:nvPr/>
            </p:nvCxnSpPr>
            <p:spPr>
              <a:xfrm>
                <a:off x="706508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接连接符 128"/>
              <p:cNvCxnSpPr/>
              <p:nvPr/>
            </p:nvCxnSpPr>
            <p:spPr>
              <a:xfrm>
                <a:off x="760508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/>
              <p:cNvCxnSpPr/>
              <p:nvPr/>
            </p:nvCxnSpPr>
            <p:spPr>
              <a:xfrm>
                <a:off x="760508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2786920" y="742162"/>
              <a:ext cx="2340000" cy="537302"/>
              <a:chOff x="2786920" y="742162"/>
              <a:chExt cx="2340000" cy="537302"/>
            </a:xfrm>
          </p:grpSpPr>
          <p:grpSp>
            <p:nvGrpSpPr>
              <p:cNvPr id="121" name="组合 120"/>
              <p:cNvGrpSpPr/>
              <p:nvPr/>
            </p:nvGrpSpPr>
            <p:grpSpPr>
              <a:xfrm>
                <a:off x="4586920" y="742162"/>
                <a:ext cx="342000" cy="72000"/>
                <a:chOff x="4586920" y="742162"/>
                <a:chExt cx="342000" cy="72000"/>
              </a:xfrm>
            </p:grpSpPr>
            <p:cxnSp>
              <p:nvCxnSpPr>
                <p:cNvPr id="125" name="直接连接符 124"/>
                <p:cNvCxnSpPr/>
                <p:nvPr/>
              </p:nvCxnSpPr>
              <p:spPr>
                <a:xfrm flipH="1">
                  <a:off x="458692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6" name="椭圆 125"/>
                <p:cNvSpPr>
                  <a:spLocks noChangeAspect="1"/>
                </p:cNvSpPr>
                <p:nvPr/>
              </p:nvSpPr>
              <p:spPr>
                <a:xfrm flipH="1">
                  <a:off x="485692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122" name="直接连接符 121"/>
              <p:cNvCxnSpPr/>
              <p:nvPr/>
            </p:nvCxnSpPr>
            <p:spPr>
              <a:xfrm flipH="1">
                <a:off x="458692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/>
              <p:nvPr/>
            </p:nvCxnSpPr>
            <p:spPr>
              <a:xfrm>
                <a:off x="458692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接连接符 123"/>
              <p:cNvCxnSpPr/>
              <p:nvPr/>
            </p:nvCxnSpPr>
            <p:spPr>
              <a:xfrm flipH="1">
                <a:off x="278692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37BC2D9-DE56-4C2F-B76E-4A5FB6271C96}"/>
              </a:ext>
            </a:extLst>
          </p:cNvPr>
          <p:cNvSpPr txBox="1"/>
          <p:nvPr/>
        </p:nvSpPr>
        <p:spPr>
          <a:xfrm>
            <a:off x="979208" y="986736"/>
            <a:ext cx="9936475" cy="75949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HARDWARE :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Arduino UNO R3.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  <a:tabLst>
                <a:tab pos="975360" algn="l"/>
              </a:tabLst>
            </a:pPr>
            <a:r>
              <a:rPr lang="en-US" dirty="0" err="1"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NodeMCU</a:t>
            </a:r>
            <a:r>
              <a:rPr lang="en-US" dirty="0"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ESP8266.</a:t>
            </a:r>
            <a:endParaRPr lang="en-IN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  <a:tabLst>
                <a:tab pos="975360" algn="l"/>
              </a:tabLst>
            </a:pPr>
            <a:r>
              <a:rPr lang="en-US" dirty="0"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RFID RC522 Reader / Tags.</a:t>
            </a:r>
            <a:endParaRPr lang="en-IN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  <a:tabLst>
                <a:tab pos="975360" algn="l"/>
              </a:tabLst>
            </a:pPr>
            <a:r>
              <a:rPr lang="en-US" dirty="0"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Breadboard.</a:t>
            </a:r>
            <a:endParaRPr lang="en-IN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  <a:tabLst>
                <a:tab pos="975360" algn="l"/>
              </a:tabLst>
            </a:pPr>
            <a:r>
              <a:rPr lang="en-US" dirty="0"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Jumper Wires.</a:t>
            </a:r>
            <a:endParaRPr lang="en-IN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  <a:tabLst>
                <a:tab pos="975360" algn="l"/>
              </a:tabLst>
            </a:pPr>
            <a:r>
              <a:rPr lang="en-US" dirty="0"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4 IR Sensors.</a:t>
            </a:r>
            <a:endParaRPr lang="en-IN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  <a:tabLst>
                <a:tab pos="975360" algn="l"/>
              </a:tabLst>
            </a:pPr>
            <a:r>
              <a:rPr lang="en-US" dirty="0"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2 LED Lights (Red and Green).</a:t>
            </a:r>
            <a:endParaRPr lang="en-IN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975360" algn="l"/>
              </a:tabLst>
            </a:pPr>
            <a:r>
              <a:rPr lang="en-US" dirty="0"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Buzzer.</a:t>
            </a:r>
          </a:p>
          <a:p>
            <a:pPr marL="285750" lvl="0" indent="-28575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975360" algn="l"/>
              </a:tabLst>
            </a:pPr>
            <a:endParaRPr lang="en-US" dirty="0"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tabLst>
                <a:tab pos="975360" algn="l"/>
              </a:tabLs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SOFTWARE :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  <a:tabLst>
                <a:tab pos="9753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Arduino IDE.</a:t>
            </a:r>
            <a:endParaRPr lang="en-IN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  <a:tabLst>
                <a:tab pos="9753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Flutters Frameworks.</a:t>
            </a:r>
            <a:endParaRPr lang="en-IN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  <a:tabLst>
                <a:tab pos="9753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Dart.</a:t>
            </a:r>
            <a:endParaRPr lang="en-IN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285750" lvl="0" indent="-28575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9753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Firebase.</a:t>
            </a:r>
            <a:endParaRPr lang="en-IN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tabLst>
                <a:tab pos="975360" algn="l"/>
              </a:tabLst>
            </a:pPr>
            <a:endParaRPr lang="en-US" sz="1800" dirty="0"/>
          </a:p>
          <a:p>
            <a:pPr lvl="0">
              <a:lnSpc>
                <a:spcPct val="115000"/>
              </a:lnSpc>
              <a:spcAft>
                <a:spcPts val="1000"/>
              </a:spcAft>
              <a:tabLst>
                <a:tab pos="975360" algn="l"/>
              </a:tabLst>
            </a:pPr>
            <a:endParaRPr lang="en-US" dirty="0"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lvl="0">
              <a:lnSpc>
                <a:spcPct val="115000"/>
              </a:lnSpc>
              <a:spcAft>
                <a:spcPts val="1000"/>
              </a:spcAft>
              <a:tabLst>
                <a:tab pos="975360" algn="l"/>
              </a:tabLst>
            </a:pPr>
            <a:endParaRPr lang="en-IN" dirty="0">
              <a:effectLst/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06314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组合 91"/>
          <p:cNvGrpSpPr/>
          <p:nvPr/>
        </p:nvGrpSpPr>
        <p:grpSpPr>
          <a:xfrm>
            <a:off x="901898" y="244671"/>
            <a:ext cx="10488151" cy="697441"/>
            <a:chOff x="2786920" y="742162"/>
            <a:chExt cx="6618160" cy="697441"/>
          </a:xfrm>
        </p:grpSpPr>
        <p:sp>
          <p:nvSpPr>
            <p:cNvPr id="114" name="矩形 113"/>
            <p:cNvSpPr/>
            <p:nvPr/>
          </p:nvSpPr>
          <p:spPr>
            <a:xfrm>
              <a:off x="4856920" y="1132898"/>
              <a:ext cx="2478160" cy="3067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16" name="矩形 115"/>
            <p:cNvSpPr/>
            <p:nvPr/>
          </p:nvSpPr>
          <p:spPr>
            <a:xfrm>
              <a:off x="4022534" y="783623"/>
              <a:ext cx="414693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800" b="1" spc="300" dirty="0">
                  <a:solidFill>
                    <a:schemeClr val="accent1"/>
                  </a:solidFill>
                  <a:latin typeface="Arial" panose="020B0604020202020204" pitchFamily="34" charset="0"/>
                  <a:ea typeface="Arial" panose="020B0604020202020204" pitchFamily="34" charset="0"/>
                  <a:sym typeface="Arial" panose="020B0604020202020204" pitchFamily="34" charset="0"/>
                </a:rPr>
                <a:t>IMPLEMENTATION</a:t>
              </a:r>
            </a:p>
          </p:txBody>
        </p:sp>
        <p:grpSp>
          <p:nvGrpSpPr>
            <p:cNvPr id="119" name="组合 118"/>
            <p:cNvGrpSpPr/>
            <p:nvPr/>
          </p:nvGrpSpPr>
          <p:grpSpPr>
            <a:xfrm>
              <a:off x="7065080" y="742162"/>
              <a:ext cx="2340000" cy="537302"/>
              <a:chOff x="7065080" y="742162"/>
              <a:chExt cx="2340000" cy="537302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7263080" y="742162"/>
                <a:ext cx="342000" cy="72000"/>
                <a:chOff x="7263080" y="742162"/>
                <a:chExt cx="342000" cy="72000"/>
              </a:xfrm>
            </p:grpSpPr>
            <p:cxnSp>
              <p:nvCxnSpPr>
                <p:cNvPr id="131" name="直接连接符 130"/>
                <p:cNvCxnSpPr/>
                <p:nvPr/>
              </p:nvCxnSpPr>
              <p:spPr>
                <a:xfrm>
                  <a:off x="733508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2" name="椭圆 131"/>
                <p:cNvSpPr>
                  <a:spLocks noChangeAspect="1"/>
                </p:cNvSpPr>
                <p:nvPr/>
              </p:nvSpPr>
              <p:spPr>
                <a:xfrm>
                  <a:off x="726308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128" name="直接连接符 127"/>
              <p:cNvCxnSpPr/>
              <p:nvPr/>
            </p:nvCxnSpPr>
            <p:spPr>
              <a:xfrm>
                <a:off x="706508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直接连接符 128"/>
              <p:cNvCxnSpPr/>
              <p:nvPr/>
            </p:nvCxnSpPr>
            <p:spPr>
              <a:xfrm>
                <a:off x="760508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/>
              <p:cNvCxnSpPr/>
              <p:nvPr/>
            </p:nvCxnSpPr>
            <p:spPr>
              <a:xfrm>
                <a:off x="760508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组合 119"/>
            <p:cNvGrpSpPr/>
            <p:nvPr/>
          </p:nvGrpSpPr>
          <p:grpSpPr>
            <a:xfrm>
              <a:off x="2786920" y="742162"/>
              <a:ext cx="2340000" cy="537302"/>
              <a:chOff x="2786920" y="742162"/>
              <a:chExt cx="2340000" cy="537302"/>
            </a:xfrm>
          </p:grpSpPr>
          <p:grpSp>
            <p:nvGrpSpPr>
              <p:cNvPr id="121" name="组合 120"/>
              <p:cNvGrpSpPr/>
              <p:nvPr/>
            </p:nvGrpSpPr>
            <p:grpSpPr>
              <a:xfrm>
                <a:off x="4586920" y="742162"/>
                <a:ext cx="342000" cy="72000"/>
                <a:chOff x="4586920" y="742162"/>
                <a:chExt cx="342000" cy="72000"/>
              </a:xfrm>
            </p:grpSpPr>
            <p:cxnSp>
              <p:nvCxnSpPr>
                <p:cNvPr id="125" name="直接连接符 124"/>
                <p:cNvCxnSpPr/>
                <p:nvPr/>
              </p:nvCxnSpPr>
              <p:spPr>
                <a:xfrm flipH="1">
                  <a:off x="4586920" y="778162"/>
                  <a:ext cx="270000" cy="0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6" name="椭圆 125"/>
                <p:cNvSpPr>
                  <a:spLocks noChangeAspect="1"/>
                </p:cNvSpPr>
                <p:nvPr/>
              </p:nvSpPr>
              <p:spPr>
                <a:xfrm flipH="1">
                  <a:off x="4856920" y="742162"/>
                  <a:ext cx="72000" cy="72000"/>
                </a:xfrm>
                <a:prstGeom prst="ellipse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Arial" panose="020B0604020202020204" pitchFamily="34" charset="0"/>
                    <a:ea typeface="Arial" panose="020B0604020202020204" pitchFamily="34" charset="0"/>
                    <a:sym typeface="Arial" panose="020B0604020202020204" pitchFamily="34" charset="0"/>
                  </a:endParaRPr>
                </a:p>
              </p:txBody>
            </p:sp>
          </p:grpSp>
          <p:cxnSp>
            <p:nvCxnSpPr>
              <p:cNvPr id="122" name="直接连接符 121"/>
              <p:cNvCxnSpPr/>
              <p:nvPr/>
            </p:nvCxnSpPr>
            <p:spPr>
              <a:xfrm flipH="1">
                <a:off x="4586920" y="1279464"/>
                <a:ext cx="540000" cy="0"/>
              </a:xfrm>
              <a:prstGeom prst="line">
                <a:avLst/>
              </a:prstGeom>
              <a:ln>
                <a:solidFill>
                  <a:schemeClr val="accent1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/>
              <p:nvPr/>
            </p:nvCxnSpPr>
            <p:spPr>
              <a:xfrm>
                <a:off x="4586920" y="778162"/>
                <a:ext cx="0" cy="501302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接连接符 123"/>
              <p:cNvCxnSpPr/>
              <p:nvPr/>
            </p:nvCxnSpPr>
            <p:spPr>
              <a:xfrm flipH="1">
                <a:off x="2786920" y="1028813"/>
                <a:ext cx="1800000" cy="0"/>
              </a:xfrm>
              <a:prstGeom prst="line">
                <a:avLst/>
              </a:prstGeom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headEnd type="non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9D1F29E-5F8E-463F-BB77-8E891CD8C6D6}"/>
              </a:ext>
            </a:extLst>
          </p:cNvPr>
          <p:cNvSpPr txBox="1"/>
          <p:nvPr/>
        </p:nvSpPr>
        <p:spPr>
          <a:xfrm>
            <a:off x="901898" y="5784302"/>
            <a:ext cx="803502" cy="5539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BA157A0-9E64-4D48-82DC-B1FF75B91CF3}"/>
              </a:ext>
            </a:extLst>
          </p:cNvPr>
          <p:cNvSpPr txBox="1"/>
          <p:nvPr/>
        </p:nvSpPr>
        <p:spPr>
          <a:xfrm>
            <a:off x="5126920" y="5769256"/>
            <a:ext cx="803502" cy="5539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1CAB787-2D48-47C6-AA32-413EC0CA2AF4}"/>
              </a:ext>
            </a:extLst>
          </p:cNvPr>
          <p:cNvSpPr txBox="1"/>
          <p:nvPr/>
        </p:nvSpPr>
        <p:spPr>
          <a:xfrm>
            <a:off x="8950191" y="5908038"/>
            <a:ext cx="803502" cy="5539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2CE4C38-5FA2-4BA9-9C12-FE52EBBABFA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692" y="1004227"/>
            <a:ext cx="3233962" cy="485784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DC7865-BC29-4F82-BE4C-CD5E953045CA}"/>
              </a:ext>
            </a:extLst>
          </p:cNvPr>
          <p:cNvSpPr txBox="1"/>
          <p:nvPr/>
        </p:nvSpPr>
        <p:spPr>
          <a:xfrm>
            <a:off x="2219417" y="6107837"/>
            <a:ext cx="1713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Welcome Screen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8F88CEB-194F-4924-A65A-817877EB34A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6061" y="1004228"/>
            <a:ext cx="3233962" cy="485783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BF77EE-80B5-4222-B13F-496AADB52886}"/>
              </a:ext>
            </a:extLst>
          </p:cNvPr>
          <p:cNvSpPr txBox="1"/>
          <p:nvPr/>
        </p:nvSpPr>
        <p:spPr>
          <a:xfrm>
            <a:off x="7909499" y="6076027"/>
            <a:ext cx="19530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Homepage</a:t>
            </a:r>
          </a:p>
        </p:txBody>
      </p:sp>
    </p:spTree>
    <p:extLst>
      <p:ext uri="{BB962C8B-B14F-4D97-AF65-F5344CB8AC3E}">
        <p14:creationId xmlns:p14="http://schemas.microsoft.com/office/powerpoint/2010/main" val="19291486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579</TotalTime>
  <Words>657</Words>
  <Application>Microsoft Office PowerPoint</Application>
  <PresentationFormat>Widescreen</PresentationFormat>
  <Paragraphs>85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等线</vt:lpstr>
      <vt:lpstr>Arial</vt:lpstr>
      <vt:lpstr>Calibri</vt:lpstr>
      <vt:lpstr>Lucida Sans Unicode</vt:lpstr>
      <vt:lpstr>Times New Roman</vt:lpstr>
      <vt:lpstr>Verdana</vt:lpstr>
      <vt:lpstr>Volkhov</vt:lpstr>
      <vt:lpstr>Wingdings 2</vt:lpstr>
      <vt:lpstr>Wingdings 3</vt:lpstr>
      <vt:lpstr>Concourse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Sem6-BE Project Approval</dc:title>
  <dc:creator>kewal.rathod@vit.edu.in;mayuri.gaikwad@vit.edu.in;vinay.govekar@vit.edu.in</dc:creator>
  <cp:keywords>-=KeK=-</cp:keywords>
  <cp:lastModifiedBy>Atharvan Chavan</cp:lastModifiedBy>
  <cp:revision>496</cp:revision>
  <dcterms:created xsi:type="dcterms:W3CDTF">2018-10-22T06:11:00Z</dcterms:created>
  <dcterms:modified xsi:type="dcterms:W3CDTF">2021-05-24T04:32:07Z</dcterms:modified>
  <cp:category>Nigga Wut ?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1033-11.2.0.9144</vt:lpwstr>
  </property>
</Properties>
</file>

<file path=docProps/thumbnail.jpeg>
</file>